
<file path=[Content_Types].xml><?xml version="1.0" encoding="utf-8"?>
<Types xmlns="http://schemas.openxmlformats.org/package/2006/content-types">
  <Default Extension="pdf" ContentType="application/pdf"/>
  <Default Extension="rels" ContentType="application/vnd.openxmlformats-package.relationships+xml"/>
  <Override PartName="/ppt/slides/slide14.xml" ContentType="application/vnd.openxmlformats-officedocument.presentationml.slide+xml"/>
  <Override PartName="/ppt/slideMasters/slideMaster2.xml" ContentType="application/vnd.openxmlformats-officedocument.presentationml.slideMaster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5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3.xml" ContentType="application/vnd.openxmlformats-officedocument.presentationml.notes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2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42"/>
  </p:notesMasterIdLst>
  <p:sldIdLst>
    <p:sldId id="256" r:id="rId3"/>
    <p:sldId id="476" r:id="rId4"/>
    <p:sldId id="477" r:id="rId5"/>
    <p:sldId id="475" r:id="rId6"/>
    <p:sldId id="478" r:id="rId7"/>
    <p:sldId id="479" r:id="rId8"/>
    <p:sldId id="462" r:id="rId9"/>
    <p:sldId id="482" r:id="rId10"/>
    <p:sldId id="474" r:id="rId11"/>
    <p:sldId id="480" r:id="rId12"/>
    <p:sldId id="481" r:id="rId13"/>
    <p:sldId id="464" r:id="rId14"/>
    <p:sldId id="483" r:id="rId15"/>
    <p:sldId id="485" r:id="rId16"/>
    <p:sldId id="484" r:id="rId17"/>
    <p:sldId id="494" r:id="rId18"/>
    <p:sldId id="469" r:id="rId19"/>
    <p:sldId id="487" r:id="rId20"/>
    <p:sldId id="488" r:id="rId21"/>
    <p:sldId id="489" r:id="rId22"/>
    <p:sldId id="490" r:id="rId23"/>
    <p:sldId id="491" r:id="rId24"/>
    <p:sldId id="497" r:id="rId25"/>
    <p:sldId id="495" r:id="rId26"/>
    <p:sldId id="496" r:id="rId27"/>
    <p:sldId id="470" r:id="rId28"/>
    <p:sldId id="498" r:id="rId29"/>
    <p:sldId id="501" r:id="rId30"/>
    <p:sldId id="505" r:id="rId31"/>
    <p:sldId id="500" r:id="rId32"/>
    <p:sldId id="506" r:id="rId33"/>
    <p:sldId id="502" r:id="rId34"/>
    <p:sldId id="503" r:id="rId35"/>
    <p:sldId id="504" r:id="rId36"/>
    <p:sldId id="507" r:id="rId37"/>
    <p:sldId id="313" r:id="rId38"/>
    <p:sldId id="499" r:id="rId39"/>
    <p:sldId id="492" r:id="rId40"/>
    <p:sldId id="50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00AA00"/>
    <a:srgbClr val="B7B700"/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>
        <p:scale>
          <a:sx n="100" d="100"/>
          <a:sy n="100" d="100"/>
        </p:scale>
        <p:origin x="-584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Multicore</a:t>
            </a:r>
            <a:r>
              <a:rPr lang="en-US" dirty="0" smtClean="0"/>
              <a:t> </a:t>
            </a:r>
            <a:r>
              <a:rPr lang="en-US" dirty="0" err="1" smtClean="0"/>
              <a:t>yada</a:t>
            </a:r>
            <a:r>
              <a:rPr lang="en-US" dirty="0" smtClean="0"/>
              <a:t> </a:t>
            </a:r>
            <a:r>
              <a:rPr lang="en-US" dirty="0" err="1" smtClean="0"/>
              <a:t>yada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</a:t>
            </a:r>
            <a:r>
              <a:rPr lang="en-US" baseline="0" dirty="0" smtClean="0"/>
              <a:t> to be correct AND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9/4/10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d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d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4.pdf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3556000" cy="35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1981200"/>
            <a:ext cx="5715000" cy="1981200"/>
          </a:xfrm>
        </p:spPr>
        <p:txBody>
          <a:bodyPr anchor="t" anchorCtr="0">
            <a:noAutofit/>
          </a:bodyPr>
          <a:lstStyle/>
          <a:p>
            <a:pPr algn="l"/>
            <a:r>
              <a:rPr lang="en-US" b="1" dirty="0" smtClean="0">
                <a:latin typeface="Calibri"/>
              </a:rPr>
              <a:t>Detecting</a:t>
            </a:r>
            <a:br>
              <a:rPr lang="en-US" b="1" dirty="0" smtClean="0">
                <a:latin typeface="Calibri"/>
              </a:rPr>
            </a:br>
            <a:r>
              <a:rPr lang="en-US" b="1" dirty="0" smtClean="0">
                <a:latin typeface="Calibri"/>
              </a:rPr>
              <a:t>&amp; Eliminating</a:t>
            </a:r>
            <a:br>
              <a:rPr lang="en-US" b="1" dirty="0" smtClean="0">
                <a:latin typeface="Calibri"/>
              </a:rPr>
            </a:br>
            <a:r>
              <a:rPr lang="en-US" b="1" dirty="0" smtClean="0">
                <a:latin typeface="Calibri"/>
              </a:rPr>
              <a:t>       False Sharing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724400"/>
            <a:ext cx="7315200" cy="1752600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3183" y="2844224"/>
            <a:ext cx="448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latin typeface="Cracked"/>
                <a:cs typeface="Cracked"/>
              </a:rPr>
              <a:t>False Sharing!</a:t>
            </a:r>
            <a:endParaRPr lang="en-US" sz="8000" dirty="0">
              <a:solidFill>
                <a:srgbClr val="FFFF00"/>
              </a:solidFill>
              <a:latin typeface="Cracked"/>
              <a:cs typeface="Crack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" y="990600"/>
            <a:ext cx="9121666" cy="49911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Instrument every access</a:t>
            </a:r>
          </a:p>
          <a:p>
            <a:pPr lvl="1"/>
            <a:r>
              <a:rPr lang="en-US" dirty="0" smtClean="0"/>
              <a:t>200X slowdown, </a:t>
            </a:r>
            <a:r>
              <a:rPr lang="en-US" b="1" dirty="0" smtClean="0"/>
              <a:t>false positives</a:t>
            </a:r>
          </a:p>
          <a:p>
            <a:r>
              <a:rPr lang="en-US" dirty="0" smtClean="0"/>
              <a:t>Performance counters</a:t>
            </a:r>
          </a:p>
          <a:p>
            <a:pPr lvl="1"/>
            <a:r>
              <a:rPr lang="en-US" dirty="0" smtClean="0"/>
              <a:t>imprecise, </a:t>
            </a:r>
            <a:r>
              <a:rPr lang="en-US" b="1" dirty="0" smtClean="0"/>
              <a:t>false positives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038600"/>
            <a:ext cx="85344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5774922"/>
            <a:ext cx="1166114" cy="1083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87850"/>
            <a:ext cx="2546350" cy="2546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87850"/>
            <a:ext cx="2546350" cy="2546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286000"/>
            <a:ext cx="5130800" cy="153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87850"/>
            <a:ext cx="2546350" cy="2546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286000"/>
            <a:ext cx="5130800" cy="1539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0" y="3925669"/>
            <a:ext cx="4419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</a:t>
            </a:r>
          </a:p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false positives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  <p:sp>
        <p:nvSpPr>
          <p:cNvPr id="5" name="&quot;No&quot; Symbol 4"/>
          <p:cNvSpPr/>
          <p:nvPr/>
        </p:nvSpPr>
        <p:spPr bwMode="auto">
          <a:xfrm>
            <a:off x="1295400" y="4953000"/>
            <a:ext cx="1371600" cy="1371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2286000"/>
            <a:ext cx="44196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false sharing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l="35000" t="17750" b="6388"/>
          <a:stretch>
            <a:fillRect/>
          </a:stretch>
        </p:blipFill>
        <p:spPr>
          <a:xfrm>
            <a:off x="3962400" y="3048000"/>
            <a:ext cx="4141694" cy="3657600"/>
          </a:xfrm>
          <a:prstGeom prst="rect">
            <a:avLst/>
          </a:prstGeom>
        </p:spPr>
      </p:pic>
      <p:sp>
        <p:nvSpPr>
          <p:cNvPr id="10" name="&quot;No&quot; Symbol 9"/>
          <p:cNvSpPr/>
          <p:nvPr/>
        </p:nvSpPr>
        <p:spPr bwMode="auto">
          <a:xfrm>
            <a:off x="1295400" y="4953000"/>
            <a:ext cx="1371600" cy="1371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2400" y="2286000"/>
            <a:ext cx="44196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false sharing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6200" y="5715000"/>
            <a:ext cx="89916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Extends Grace: general-purpose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7846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498600" cy="1498600"/>
          </a:xfrm>
          <a:prstGeom prst="rect">
            <a:avLst/>
          </a:prstGeom>
        </p:spPr>
      </p:pic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387850"/>
            <a:ext cx="2546350" cy="25463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286000"/>
            <a:ext cx="5130800" cy="15392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2400" y="3925669"/>
            <a:ext cx="5181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Identifies heap objects by </a:t>
            </a:r>
            <a:r>
              <a:rPr lang="en-US" sz="3600" b="1" dirty="0" err="1" smtClean="0">
                <a:solidFill>
                  <a:srgbClr val="00AA00"/>
                </a:solidFill>
                <a:latin typeface="+mj-lt"/>
              </a:rPr>
              <a:t>callsite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, </a:t>
            </a:r>
            <a:r>
              <a:rPr lang="en-US" sz="3600" b="1" dirty="0" err="1" smtClean="0">
                <a:solidFill>
                  <a:srgbClr val="00AA00"/>
                </a:solidFill>
                <a:latin typeface="+mj-lt"/>
              </a:rPr>
              <a:t>globals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 by name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a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93401" y="1447800"/>
            <a:ext cx="8950599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"/>
            <a:ext cx="1498600" cy="1498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a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93401" y="1447800"/>
            <a:ext cx="8950599" cy="39624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9479426">
            <a:off x="297580" y="4496361"/>
            <a:ext cx="175260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"/>
            <a:ext cx="1498600" cy="1498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04800"/>
            <a:ext cx="5130800" cy="15392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3556000" cy="355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0324" y="593725"/>
            <a:ext cx="1692275" cy="1692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l="35000" t="17750" b="6388"/>
          <a:stretch>
            <a:fillRect/>
          </a:stretch>
        </p:blipFill>
        <p:spPr>
          <a:xfrm>
            <a:off x="4648200" y="3048000"/>
            <a:ext cx="4141694" cy="3657600"/>
          </a:xfrm>
          <a:prstGeom prst="rect">
            <a:avLst/>
          </a:prstGeom>
        </p:spPr>
      </p:pic>
      <p:sp>
        <p:nvSpPr>
          <p:cNvPr id="10" name="&quot;No&quot; Symbol 9"/>
          <p:cNvSpPr/>
          <p:nvPr/>
        </p:nvSpPr>
        <p:spPr bwMode="auto">
          <a:xfrm>
            <a:off x="3886200" y="3733800"/>
            <a:ext cx="1371600" cy="13716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3" name="Picture 12" descr="performa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685800" y="5181600"/>
            <a:ext cx="3200400" cy="1416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2400300" y="1066800"/>
            <a:ext cx="4343400" cy="41910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933700" y="1143000"/>
            <a:ext cx="3276600" cy="4038600"/>
            <a:chOff x="2743200" y="1143000"/>
            <a:chExt cx="3276600" cy="4038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7" name="Rectangle 6"/>
          <p:cNvSpPr/>
          <p:nvPr/>
        </p:nvSpPr>
        <p:spPr>
          <a:xfrm>
            <a:off x="1651000" y="5715000"/>
            <a:ext cx="5867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yada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yada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yada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FF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FF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FF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FF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FF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FF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FF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FF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546" name="Picture 5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5161722"/>
            <a:ext cx="7315200" cy="169627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6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32"/>
          <p:cNvGrpSpPr/>
          <p:nvPr/>
        </p:nvGrpSpPr>
        <p:grpSpPr>
          <a:xfrm>
            <a:off x="2057400" y="345896"/>
            <a:ext cx="1696948" cy="2092504"/>
            <a:chOff x="228600" y="228600"/>
            <a:chExt cx="1696948" cy="209250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621"/>
          <a:stretch>
            <a:fillRect/>
          </a:stretch>
        </p:blipFill>
        <p:spPr>
          <a:xfrm>
            <a:off x="1343025" y="1220797"/>
            <a:ext cx="6457950" cy="4416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43128"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20377</TotalTime>
  <Words>532</Words>
  <Application>Microsoft Macintosh PowerPoint</Application>
  <PresentationFormat>On-screen Show (4:3)</PresentationFormat>
  <Paragraphs>209</Paragraphs>
  <Slides>39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Slide Master</vt:lpstr>
      <vt:lpstr>Office Theme</vt:lpstr>
      <vt:lpstr>Detecting &amp; Eliminating        False Sharing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Previous Tools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151</cp:revision>
  <dcterms:created xsi:type="dcterms:W3CDTF">2010-09-05T00:17:10Z</dcterms:created>
  <dcterms:modified xsi:type="dcterms:W3CDTF">2010-09-05T00:22:12Z</dcterms:modified>
</cp:coreProperties>
</file>